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62" r:id="rId3"/>
    <p:sldId id="261" r:id="rId4"/>
    <p:sldId id="275" r:id="rId5"/>
    <p:sldId id="263" r:id="rId6"/>
    <p:sldId id="273" r:id="rId7"/>
    <p:sldId id="265" r:id="rId8"/>
    <p:sldId id="266" r:id="rId9"/>
    <p:sldId id="267" r:id="rId10"/>
    <p:sldId id="268" r:id="rId11"/>
    <p:sldId id="272" r:id="rId12"/>
    <p:sldId id="269" r:id="rId13"/>
    <p:sldId id="270" r:id="rId14"/>
    <p:sldId id="271" r:id="rId15"/>
    <p:sldId id="274" r:id="rId16"/>
    <p:sldId id="277" r:id="rId17"/>
    <p:sldId id="276" r:id="rId18"/>
    <p:sldId id="278" r:id="rId19"/>
    <p:sldId id="279" r:id="rId2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021"/>
    <a:srgbClr val="CC0000"/>
    <a:srgbClr val="33CCCC"/>
    <a:srgbClr val="0099CC"/>
    <a:srgbClr val="99FF33"/>
    <a:srgbClr val="FFFF00"/>
    <a:srgbClr val="009900"/>
    <a:srgbClr val="66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1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33600" y="1371600"/>
            <a:ext cx="6477000" cy="1752600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733800"/>
            <a:ext cx="6477000" cy="19812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7086600" y="6248400"/>
            <a:ext cx="1524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810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2209800" y="6248400"/>
            <a:ext cx="1219200" cy="457200"/>
          </a:xfrm>
        </p:spPr>
        <p:txBody>
          <a:bodyPr/>
          <a:lstStyle>
            <a:lvl1pPr>
              <a:defRPr/>
            </a:lvl1pPr>
          </a:lstStyle>
          <a:p>
            <a:fld id="{91F79CF6-361B-445E-89E5-B455168E512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1271" name="Line 7"/>
          <p:cNvSpPr>
            <a:spLocks noChangeShapeType="1"/>
          </p:cNvSpPr>
          <p:nvPr/>
        </p:nvSpPr>
        <p:spPr bwMode="auto">
          <a:xfrm>
            <a:off x="1905000" y="1219200"/>
            <a:ext cx="0" cy="2057400"/>
          </a:xfrm>
          <a:prstGeom prst="line">
            <a:avLst/>
          </a:prstGeom>
          <a:noFill/>
          <a:ln w="34925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272" name="Oval 8"/>
          <p:cNvSpPr>
            <a:spLocks noChangeArrowheads="1"/>
          </p:cNvSpPr>
          <p:nvPr/>
        </p:nvSpPr>
        <p:spPr bwMode="auto">
          <a:xfrm>
            <a:off x="163513" y="2103438"/>
            <a:ext cx="347662" cy="347662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lang="en-US" sz="2400">
              <a:latin typeface="Times New Roman" pitchFamily="18" charset="0"/>
            </a:endParaRPr>
          </a:p>
        </p:txBody>
      </p:sp>
      <p:sp>
        <p:nvSpPr>
          <p:cNvPr id="11273" name="Oval 9"/>
          <p:cNvSpPr>
            <a:spLocks noChangeArrowheads="1"/>
          </p:cNvSpPr>
          <p:nvPr/>
        </p:nvSpPr>
        <p:spPr bwMode="auto">
          <a:xfrm>
            <a:off x="739775" y="2105025"/>
            <a:ext cx="349250" cy="347663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lang="en-US" sz="2400">
              <a:latin typeface="Times New Roman" pitchFamily="18" charset="0"/>
            </a:endParaRPr>
          </a:p>
        </p:txBody>
      </p:sp>
      <p:sp>
        <p:nvSpPr>
          <p:cNvPr id="11274" name="Oval 10"/>
          <p:cNvSpPr>
            <a:spLocks noChangeArrowheads="1"/>
          </p:cNvSpPr>
          <p:nvPr/>
        </p:nvSpPr>
        <p:spPr bwMode="auto">
          <a:xfrm>
            <a:off x="1317625" y="2105025"/>
            <a:ext cx="347663" cy="347663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lang="en-US" sz="2400">
              <a:latin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98DEE1-40AA-4DB5-AE84-EB6CC1DBE6F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90500"/>
            <a:ext cx="1752600" cy="5829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0" y="190500"/>
            <a:ext cx="5105400" cy="5829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FC196C-770E-46EA-BAB2-14017FB1650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EC4826-F119-4737-813E-FB991FB94D4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440815-0294-43E4-9B88-EABA95286A3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0" y="1905000"/>
            <a:ext cx="3429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5400" y="1905000"/>
            <a:ext cx="3429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68122A-B339-4033-B4D0-0AEB2C740C5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B3746A-0D07-46E6-893A-59C9CED9D49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58669D-B69D-48CC-AC97-D5E10AB6826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C7B9FA-D763-47D5-A900-A5B5E604ED3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11E8C7-032A-4D04-A5AC-7541FB86B65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E2BC35-DA04-4695-8A26-77BBA802192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190500"/>
            <a:ext cx="7010400" cy="152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0" y="1905000"/>
            <a:ext cx="7010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629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/>
            </a:lvl1pPr>
          </a:lstStyle>
          <a:p>
            <a:endParaRPr 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/>
            </a:lvl1pPr>
          </a:lstStyle>
          <a:p>
            <a:endParaRPr lang="en-US"/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24000" y="6248400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fld id="{6FBDED0B-87D4-4F70-8625-6E91EC827AB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247" name="Line 7"/>
          <p:cNvSpPr>
            <a:spLocks noChangeShapeType="1"/>
          </p:cNvSpPr>
          <p:nvPr/>
        </p:nvSpPr>
        <p:spPr bwMode="auto">
          <a:xfrm flipV="1">
            <a:off x="1371600" y="304800"/>
            <a:ext cx="0" cy="12954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48" name="Oval 8"/>
          <p:cNvSpPr>
            <a:spLocks noChangeArrowheads="1"/>
          </p:cNvSpPr>
          <p:nvPr/>
        </p:nvSpPr>
        <p:spPr bwMode="auto">
          <a:xfrm>
            <a:off x="152400" y="838200"/>
            <a:ext cx="228600" cy="228600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lang="en-US" sz="2400">
              <a:latin typeface="Times New Roman" pitchFamily="18" charset="0"/>
            </a:endParaRPr>
          </a:p>
        </p:txBody>
      </p:sp>
      <p:sp>
        <p:nvSpPr>
          <p:cNvPr id="10249" name="Oval 9"/>
          <p:cNvSpPr>
            <a:spLocks noChangeArrowheads="1"/>
          </p:cNvSpPr>
          <p:nvPr/>
        </p:nvSpPr>
        <p:spPr bwMode="auto">
          <a:xfrm>
            <a:off x="539750" y="838200"/>
            <a:ext cx="228600" cy="228600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lang="en-US" sz="2400">
              <a:latin typeface="Times New Roman" pitchFamily="18" charset="0"/>
            </a:endParaRPr>
          </a:p>
        </p:txBody>
      </p:sp>
      <p:sp>
        <p:nvSpPr>
          <p:cNvPr id="10250" name="Oval 10"/>
          <p:cNvSpPr>
            <a:spLocks noChangeArrowheads="1"/>
          </p:cNvSpPr>
          <p:nvPr/>
        </p:nvSpPr>
        <p:spPr bwMode="auto">
          <a:xfrm>
            <a:off x="927100" y="838200"/>
            <a:ext cx="228600" cy="228600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lang="en-US" sz="2400">
              <a:latin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1"/>
        </a:buClr>
        <a:buSzPct val="70000"/>
        <a:buFont typeface="Wingdings" pitchFamily="2" charset="2"/>
        <a:buChar char="¢"/>
        <a:defRPr sz="30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sz="2800">
          <a:solidFill>
            <a:schemeClr val="tx2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2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2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lor-wheel-pro.com/color-meaning.html" TargetMode="External"/><Relationship Id="rId2" Type="http://schemas.openxmlformats.org/officeDocument/2006/relationships/hyperlink" Target="http://www.infoplease.com/spot/colors1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logocritiques.com/resources/color_psychology_in_logo_design/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vhs.brevardschools.org/FineArts/west/ELEMENTS%20_%20PRINCIPLES.pdf" TargetMode="External"/><Relationship Id="rId7" Type="http://schemas.openxmlformats.org/officeDocument/2006/relationships/hyperlink" Target="http://www.computorcompanion.com/LPMArticle.asp?ID=262" TargetMode="External"/><Relationship Id="rId2" Type="http://schemas.openxmlformats.org/officeDocument/2006/relationships/hyperlink" Target="http://www.devx.com/projectcool/Article/19954/0/page/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ursidaeenterprises.com/presentation4/presentation1.html" TargetMode="External"/><Relationship Id="rId5" Type="http://schemas.openxmlformats.org/officeDocument/2006/relationships/hyperlink" Target="http://office.microsoft.com/en-us/powerpoint/HA010120721033.aspx" TargetMode="External"/><Relationship Id="rId4" Type="http://schemas.openxmlformats.org/officeDocument/2006/relationships/hyperlink" Target="http://www.color-wheel-pro.com/color-schemes.html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Working with Color in your Presentations 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Monochromatic Color Scheme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600" dirty="0"/>
              <a:t>Explanation or </a:t>
            </a:r>
            <a:r>
              <a:rPr lang="en-US" sz="2600" dirty="0" smtClean="0"/>
              <a:t>Description</a:t>
            </a:r>
            <a:endParaRPr lang="en-US" sz="2600" dirty="0"/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600"/>
              <a:t>Example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Triadic Color Scheme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600" dirty="0"/>
              <a:t>Explanation or </a:t>
            </a:r>
            <a:r>
              <a:rPr lang="en-US" sz="2600" dirty="0" smtClean="0"/>
              <a:t>Description</a:t>
            </a:r>
            <a:endParaRPr lang="en-US" sz="2600" dirty="0"/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600"/>
              <a:t>Example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Analog(ous) Color Scheme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600" dirty="0"/>
              <a:t>Explanation or </a:t>
            </a:r>
            <a:r>
              <a:rPr lang="en-US" sz="2600" dirty="0" smtClean="0"/>
              <a:t>Description</a:t>
            </a:r>
            <a:endParaRPr lang="en-US" sz="2600" dirty="0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600"/>
              <a:t>Example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Complementary Color Scheme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600" dirty="0"/>
              <a:t>Explanation or </a:t>
            </a:r>
            <a:r>
              <a:rPr lang="en-US" sz="2600" dirty="0" smtClean="0"/>
              <a:t>Description</a:t>
            </a:r>
            <a:endParaRPr lang="en-US" sz="2600" dirty="0"/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600"/>
              <a:t>Example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Split Complimentary Color Scheme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600" dirty="0"/>
              <a:t>Explanation or </a:t>
            </a:r>
            <a:r>
              <a:rPr lang="en-US" sz="2600" dirty="0" smtClean="0"/>
              <a:t>Description</a:t>
            </a:r>
            <a:endParaRPr lang="en-US" sz="2600" dirty="0"/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600"/>
              <a:t>Example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Emotional Impact of Color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0" y="1905000"/>
            <a:ext cx="7010400" cy="4495800"/>
          </a:xfrm>
        </p:spPr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en-US" sz="3400"/>
              <a:t>Instructions: </a:t>
            </a:r>
          </a:p>
          <a:p>
            <a:pPr marL="0" indent="0">
              <a:buFont typeface="Wingdings" pitchFamily="2" charset="2"/>
              <a:buNone/>
            </a:pPr>
            <a:r>
              <a:rPr lang="en-US" sz="3400"/>
              <a:t>Visit the sites on the next slide, and use what you learn to answer the questions on slides 17-19.</a:t>
            </a:r>
          </a:p>
          <a:p>
            <a:pPr marL="0" indent="0">
              <a:buFont typeface="Wingdings" pitchFamily="2" charset="2"/>
              <a:buNone/>
            </a:pPr>
            <a:endParaRPr lang="en-US" sz="34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Websites to Visit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0" y="1905000"/>
            <a:ext cx="7162800" cy="4114800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2500">
                <a:hlinkClick r:id="rId2"/>
              </a:rPr>
              <a:t>http://www.infoplease.com/spot/colors1.html</a:t>
            </a:r>
            <a:endParaRPr lang="en-US" sz="2500"/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2500">
                <a:hlinkClick r:id="rId3"/>
              </a:rPr>
              <a:t>http://www.color-wheel-pro.com/color-meaning.html</a:t>
            </a:r>
            <a:r>
              <a:rPr lang="en-US" sz="2500"/>
              <a:t> 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2500">
                <a:hlinkClick r:id="rId4"/>
              </a:rPr>
              <a:t>http://www.logocritiques.com/resources/color_psychology_in_logo_design/</a:t>
            </a:r>
            <a:r>
              <a:rPr lang="en-US" sz="2500"/>
              <a:t> </a:t>
            </a:r>
          </a:p>
          <a:p>
            <a:pPr>
              <a:lnSpc>
                <a:spcPct val="90000"/>
              </a:lnSpc>
              <a:spcBef>
                <a:spcPct val="50000"/>
              </a:spcBef>
              <a:buFont typeface="Wingdings" pitchFamily="2" charset="2"/>
              <a:buNone/>
            </a:pPr>
            <a:endParaRPr lang="en-US" sz="25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800"/>
              <a:t>How can color influence mood?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en-US" sz="22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/>
              <a:t>What colors do the articles indicate may be the ‘safest’ the appeal to the most people?  Why?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endParaRPr lang="en-US" sz="22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/>
              <a:t>Why is it important to carefully consider color when designing a presentation to influence people in some way?  What would you consider in your choices?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endParaRPr lang="en-US" sz="2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Color Theory and Terms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0" y="1905000"/>
            <a:ext cx="7010400" cy="4495800"/>
          </a:xfrm>
        </p:spPr>
        <p:txBody>
          <a:bodyPr/>
          <a:lstStyle/>
          <a:p>
            <a:pPr marL="0" indent="0">
              <a:spcBef>
                <a:spcPct val="50000"/>
              </a:spcBef>
              <a:buFont typeface="Wingdings" pitchFamily="2" charset="2"/>
              <a:buNone/>
            </a:pPr>
            <a:r>
              <a:rPr lang="en-US" sz="2800"/>
              <a:t>Instructions: </a:t>
            </a:r>
          </a:p>
          <a:p>
            <a:pPr marL="0" indent="0">
              <a:spcBef>
                <a:spcPct val="50000"/>
              </a:spcBef>
              <a:buFont typeface="Wingdings" pitchFamily="2" charset="2"/>
              <a:buNone/>
            </a:pPr>
            <a:r>
              <a:rPr lang="en-US" sz="2800"/>
              <a:t>Visit each of the sites on the next slide, and use what you learn to define/explain each element that you find slides on 4 - 14.  </a:t>
            </a:r>
          </a:p>
          <a:p>
            <a:pPr marL="0" indent="0">
              <a:spcBef>
                <a:spcPct val="50000"/>
              </a:spcBef>
              <a:buFont typeface="Wingdings" pitchFamily="2" charset="2"/>
              <a:buNone/>
            </a:pPr>
            <a:r>
              <a:rPr lang="en-US" sz="2800"/>
              <a:t>Create a good example where indicated for the various color schemes. (Draw simple shapes and fill them to show color combinations.)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Websites to Visit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0" y="1905000"/>
            <a:ext cx="7162800" cy="4114800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2500">
                <a:hlinkClick r:id="rId2"/>
              </a:rPr>
              <a:t>http://www.devx.com/projectcool/Article/19954/0/page/1</a:t>
            </a:r>
            <a:r>
              <a:rPr lang="en-US" sz="2100"/>
              <a:t> </a:t>
            </a:r>
            <a:endParaRPr lang="en-US" sz="2500"/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2500">
                <a:hlinkClick r:id="rId3"/>
              </a:rPr>
              <a:t>http://vhs.brevardschools.org/FineArts/west/ELEMENTS%20_%20PRINCIPLES.pdf</a:t>
            </a:r>
            <a:r>
              <a:rPr lang="en-US" sz="2500"/>
              <a:t> 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2500">
                <a:hlinkClick r:id="rId4"/>
              </a:rPr>
              <a:t>http://www.color-wheel-pro.com/color-schemes.html</a:t>
            </a:r>
            <a:r>
              <a:rPr lang="en-US" sz="1900"/>
              <a:t> </a:t>
            </a:r>
            <a:endParaRPr lang="en-US" sz="2500">
              <a:hlinkClick r:id="rId5"/>
            </a:endParaRP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2500">
                <a:hlinkClick r:id="rId5"/>
              </a:rPr>
              <a:t>http://office.microsoft.com/en-us/powerpoint/HA010120721033.aspx</a:t>
            </a:r>
            <a:endParaRPr lang="en-US" sz="2500">
              <a:hlinkClick r:id="rId6"/>
            </a:endParaRP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2500">
                <a:hlinkClick r:id="rId7"/>
              </a:rPr>
              <a:t>http://www.computorcompanion.com/LPMArticle.asp?ID=262</a:t>
            </a:r>
            <a:endParaRPr lang="en-US" sz="25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/>
              <a:t>Why is the color theory used for  computers known as Additive Color?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Color Terms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0" y="1905000"/>
            <a:ext cx="3429000" cy="19050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600" dirty="0" smtClean="0"/>
              <a:t>Hue -</a:t>
            </a:r>
            <a:endParaRPr lang="en-US" sz="2600" dirty="0"/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5105400" y="3048000"/>
            <a:ext cx="3429000" cy="28194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600" dirty="0" smtClean="0"/>
              <a:t>Value -</a:t>
            </a:r>
            <a:endParaRPr lang="en-US" sz="2600" dirty="0"/>
          </a:p>
        </p:txBody>
      </p:sp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1447800" y="4267200"/>
            <a:ext cx="3429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Clr>
                <a:schemeClr val="tx1"/>
              </a:buClr>
              <a:buSzPct val="70000"/>
              <a:buFont typeface="Wingdings" pitchFamily="2" charset="2"/>
              <a:buNone/>
            </a:pPr>
            <a:r>
              <a:rPr lang="en-US" sz="2600" dirty="0" smtClean="0">
                <a:solidFill>
                  <a:schemeClr val="tx2"/>
                </a:solidFill>
              </a:rPr>
              <a:t>Saturation -</a:t>
            </a:r>
            <a:endParaRPr lang="en-US" sz="2600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Color Terms</a:t>
            </a:r>
          </a:p>
        </p:txBody>
      </p:sp>
      <p:sp>
        <p:nvSpPr>
          <p:cNvPr id="23560" name="Rectangle 8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600" dirty="0" smtClean="0"/>
              <a:t>Shade -</a:t>
            </a:r>
            <a:endParaRPr lang="en-US" sz="2600" dirty="0"/>
          </a:p>
        </p:txBody>
      </p:sp>
      <p:sp>
        <p:nvSpPr>
          <p:cNvPr id="23561" name="Rectangle 9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600" dirty="0" smtClean="0"/>
              <a:t>Tint -</a:t>
            </a:r>
            <a:endParaRPr lang="en-US" sz="26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Warm Colors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600" dirty="0"/>
              <a:t>Explanation or </a:t>
            </a:r>
            <a:r>
              <a:rPr lang="en-US" sz="2600" dirty="0" smtClean="0"/>
              <a:t>Description</a:t>
            </a:r>
            <a:endParaRPr lang="en-US" sz="2600" dirty="0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600"/>
              <a:t>Example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Cool Colors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600" dirty="0"/>
              <a:t>Explanation or </a:t>
            </a:r>
            <a:r>
              <a:rPr lang="en-US" sz="2600" dirty="0" smtClean="0"/>
              <a:t>Description</a:t>
            </a:r>
            <a:endParaRPr lang="en-US" sz="2600" dirty="0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600"/>
              <a:t>Example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Primary Colors (additive)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600" dirty="0"/>
              <a:t>Explanation or </a:t>
            </a:r>
            <a:r>
              <a:rPr lang="en-US" sz="2600" dirty="0" smtClean="0"/>
              <a:t>Description</a:t>
            </a:r>
            <a:endParaRPr lang="en-US" sz="2600" dirty="0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600"/>
              <a:t>Example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Echo">
  <a:themeElements>
    <a:clrScheme name="Echo 7">
      <a:dk1>
        <a:srgbClr val="336666"/>
      </a:dk1>
      <a:lt1>
        <a:srgbClr val="FFFFFF"/>
      </a:lt1>
      <a:dk2>
        <a:srgbClr val="000000"/>
      </a:dk2>
      <a:lt2>
        <a:srgbClr val="666699"/>
      </a:lt2>
      <a:accent1>
        <a:srgbClr val="99CCCC"/>
      </a:accent1>
      <a:accent2>
        <a:srgbClr val="CCCCCC"/>
      </a:accent2>
      <a:accent3>
        <a:srgbClr val="FFFFFF"/>
      </a:accent3>
      <a:accent4>
        <a:srgbClr val="2A5656"/>
      </a:accent4>
      <a:accent5>
        <a:srgbClr val="CAE2E2"/>
      </a:accent5>
      <a:accent6>
        <a:srgbClr val="B9B9B9"/>
      </a:accent6>
      <a:hlink>
        <a:srgbClr val="006666"/>
      </a:hlink>
      <a:folHlink>
        <a:srgbClr val="B2B2B2"/>
      </a:folHlink>
    </a:clrScheme>
    <a:fontScheme name="Ech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Echo 1">
        <a:dk1>
          <a:srgbClr val="25252F"/>
        </a:dk1>
        <a:lt1>
          <a:srgbClr val="9999FF"/>
        </a:lt1>
        <a:dk2>
          <a:srgbClr val="000000"/>
        </a:dk2>
        <a:lt2>
          <a:srgbClr val="FFFFFF"/>
        </a:lt2>
        <a:accent1>
          <a:srgbClr val="3366FF"/>
        </a:accent1>
        <a:accent2>
          <a:srgbClr val="003399"/>
        </a:accent2>
        <a:accent3>
          <a:srgbClr val="AAAAAA"/>
        </a:accent3>
        <a:accent4>
          <a:srgbClr val="8282DA"/>
        </a:accent4>
        <a:accent5>
          <a:srgbClr val="ADB8FF"/>
        </a:accent5>
        <a:accent6>
          <a:srgbClr val="002D8A"/>
        </a:accent6>
        <a:hlink>
          <a:srgbClr val="009999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ho 2">
        <a:dk1>
          <a:srgbClr val="314183"/>
        </a:dk1>
        <a:lt1>
          <a:srgbClr val="FFFFFF"/>
        </a:lt1>
        <a:dk2>
          <a:srgbClr val="0B1E45"/>
        </a:dk2>
        <a:lt2>
          <a:srgbClr val="FFFFFF"/>
        </a:lt2>
        <a:accent1>
          <a:srgbClr val="6666FF"/>
        </a:accent1>
        <a:accent2>
          <a:srgbClr val="0066FF"/>
        </a:accent2>
        <a:accent3>
          <a:srgbClr val="AAABB0"/>
        </a:accent3>
        <a:accent4>
          <a:srgbClr val="DADADA"/>
        </a:accent4>
        <a:accent5>
          <a:srgbClr val="B8B8FF"/>
        </a:accent5>
        <a:accent6>
          <a:srgbClr val="005CE7"/>
        </a:accent6>
        <a:hlink>
          <a:srgbClr val="006699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ho 3">
        <a:dk1>
          <a:srgbClr val="194349"/>
        </a:dk1>
        <a:lt1>
          <a:srgbClr val="FFFFCC"/>
        </a:lt1>
        <a:dk2>
          <a:srgbClr val="006666"/>
        </a:dk2>
        <a:lt2>
          <a:srgbClr val="FFFFFF"/>
        </a:lt2>
        <a:accent1>
          <a:srgbClr val="99CC00"/>
        </a:accent1>
        <a:accent2>
          <a:srgbClr val="00B6B2"/>
        </a:accent2>
        <a:accent3>
          <a:srgbClr val="AAB8B8"/>
        </a:accent3>
        <a:accent4>
          <a:srgbClr val="DADAAE"/>
        </a:accent4>
        <a:accent5>
          <a:srgbClr val="CAE2AA"/>
        </a:accent5>
        <a:accent6>
          <a:srgbClr val="00A5A1"/>
        </a:accent6>
        <a:hlink>
          <a:srgbClr val="669900"/>
        </a:hlink>
        <a:folHlink>
          <a:srgbClr val="66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ho 4">
        <a:dk1>
          <a:srgbClr val="194349"/>
        </a:dk1>
        <a:lt1>
          <a:srgbClr val="FFFFCC"/>
        </a:lt1>
        <a:dk2>
          <a:srgbClr val="0000FF"/>
        </a:dk2>
        <a:lt2>
          <a:srgbClr val="FFFFFF"/>
        </a:lt2>
        <a:accent1>
          <a:srgbClr val="0099FF"/>
        </a:accent1>
        <a:accent2>
          <a:srgbClr val="33CC33"/>
        </a:accent2>
        <a:accent3>
          <a:srgbClr val="AAAAFF"/>
        </a:accent3>
        <a:accent4>
          <a:srgbClr val="DADAAE"/>
        </a:accent4>
        <a:accent5>
          <a:srgbClr val="AACAFF"/>
        </a:accent5>
        <a:accent6>
          <a:srgbClr val="2DB92D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ho 5">
        <a:dk1>
          <a:srgbClr val="194349"/>
        </a:dk1>
        <a:lt1>
          <a:srgbClr val="FFFFCC"/>
        </a:lt1>
        <a:dk2>
          <a:srgbClr val="72A497"/>
        </a:dk2>
        <a:lt2>
          <a:srgbClr val="000000"/>
        </a:lt2>
        <a:accent1>
          <a:srgbClr val="805D32"/>
        </a:accent1>
        <a:accent2>
          <a:srgbClr val="7D2F3C"/>
        </a:accent2>
        <a:accent3>
          <a:srgbClr val="BCCFC9"/>
        </a:accent3>
        <a:accent4>
          <a:srgbClr val="DADAAE"/>
        </a:accent4>
        <a:accent5>
          <a:srgbClr val="C0B6AD"/>
        </a:accent5>
        <a:accent6>
          <a:srgbClr val="712A35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ho 6">
        <a:dk1>
          <a:srgbClr val="1C1C1C"/>
        </a:dk1>
        <a:lt1>
          <a:srgbClr val="FFFFFF"/>
        </a:lt1>
        <a:dk2>
          <a:srgbClr val="710F0F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BB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666699"/>
        </a:hlink>
        <a:folHlink>
          <a:srgbClr val="99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ho 7">
        <a:dk1>
          <a:srgbClr val="336666"/>
        </a:dk1>
        <a:lt1>
          <a:srgbClr val="FFFFFF"/>
        </a:lt1>
        <a:dk2>
          <a:srgbClr val="000000"/>
        </a:dk2>
        <a:lt2>
          <a:srgbClr val="666699"/>
        </a:lt2>
        <a:accent1>
          <a:srgbClr val="99CCCC"/>
        </a:accent1>
        <a:accent2>
          <a:srgbClr val="CCCCCC"/>
        </a:accent2>
        <a:accent3>
          <a:srgbClr val="FFFFFF"/>
        </a:accent3>
        <a:accent4>
          <a:srgbClr val="2A5656"/>
        </a:accent4>
        <a:accent5>
          <a:srgbClr val="CAE2E2"/>
        </a:accent5>
        <a:accent6>
          <a:srgbClr val="B9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ho 8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336699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ho 9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CC33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E2ADAA"/>
        </a:accent5>
        <a:accent6>
          <a:srgbClr val="B98A00"/>
        </a:accent6>
        <a:hlink>
          <a:srgbClr val="CC66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ho 10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666699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B8B8CA"/>
        </a:accent5>
        <a:accent6>
          <a:srgbClr val="8A8AE7"/>
        </a:accent6>
        <a:hlink>
          <a:srgbClr val="3366FF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Echo</Template>
  <TotalTime>644</TotalTime>
  <Words>264</Words>
  <Application>Microsoft Office PowerPoint</Application>
  <PresentationFormat>On-screen Show (4:3)</PresentationFormat>
  <Paragraphs>54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Times New Roman</vt:lpstr>
      <vt:lpstr>Wingdings</vt:lpstr>
      <vt:lpstr>Echo</vt:lpstr>
      <vt:lpstr>Working with Color in your Presentations </vt:lpstr>
      <vt:lpstr>Color Theory and Terms</vt:lpstr>
      <vt:lpstr>Websites to Visit</vt:lpstr>
      <vt:lpstr>Why is the color theory used for  computers known as Additive Color?</vt:lpstr>
      <vt:lpstr>Color Terms</vt:lpstr>
      <vt:lpstr>Color Terms</vt:lpstr>
      <vt:lpstr>Warm Colors</vt:lpstr>
      <vt:lpstr>Cool Colors</vt:lpstr>
      <vt:lpstr>Primary Colors (additive)</vt:lpstr>
      <vt:lpstr>Monochromatic Color Scheme</vt:lpstr>
      <vt:lpstr>Triadic Color Scheme</vt:lpstr>
      <vt:lpstr>Analog(ous) Color Scheme</vt:lpstr>
      <vt:lpstr>Complementary Color Scheme</vt:lpstr>
      <vt:lpstr>Split Complimentary Color Scheme</vt:lpstr>
      <vt:lpstr>Emotional Impact of Color</vt:lpstr>
      <vt:lpstr>Websites to Visit</vt:lpstr>
      <vt:lpstr>How can color influence mood?</vt:lpstr>
      <vt:lpstr>What colors do the articles indicate may be the ‘safest’ the appeal to the most people?  Why?</vt:lpstr>
      <vt:lpstr>Why is it important to carefully consider color when designing a presentation to influence people in some way?  What would you consider in your choices?</vt:lpstr>
    </vt:vector>
  </TitlesOfParts>
  <Company>DoDDS-Europe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Applying Design Principles to your Presentations </dc:title>
  <dc:creator>Kerri Pangman</dc:creator>
  <cp:lastModifiedBy>Kerri Pangman</cp:lastModifiedBy>
  <cp:revision>7</cp:revision>
  <dcterms:created xsi:type="dcterms:W3CDTF">2010-01-06T10:17:50Z</dcterms:created>
  <dcterms:modified xsi:type="dcterms:W3CDTF">2011-01-10T13:29:25Z</dcterms:modified>
</cp:coreProperties>
</file>